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2" r:id="rId4"/>
    <p:sldId id="258" r:id="rId5"/>
    <p:sldId id="272" r:id="rId6"/>
    <p:sldId id="270" r:id="rId7"/>
    <p:sldId id="261" r:id="rId8"/>
    <p:sldId id="263" r:id="rId9"/>
    <p:sldId id="271" r:id="rId10"/>
    <p:sldId id="260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4AECB"/>
    <a:srgbClr val="857AAA"/>
    <a:srgbClr val="4E456B"/>
    <a:srgbClr val="C7C3D8"/>
    <a:srgbClr val="7E7958"/>
    <a:srgbClr val="938D67"/>
    <a:srgbClr val="BFBBA1"/>
    <a:srgbClr val="B1AC8F"/>
    <a:srgbClr val="B7B2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12" autoAdjust="0"/>
    <p:restoredTop sz="83790" autoAdjust="0"/>
  </p:normalViewPr>
  <p:slideViewPr>
    <p:cSldViewPr>
      <p:cViewPr varScale="1">
        <p:scale>
          <a:sx n="113" d="100"/>
          <a:sy n="113" d="100"/>
        </p:scale>
        <p:origin x="-16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Rayes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2C4D6-316A-4ABF-901C-A0351CB6F091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D5B96-A987-412C-98AF-24C3183C2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6300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Rayes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D19F1-B838-4BB1-AD7F-1EC742BEB8EB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6C2B8-82AD-483A-B4C5-A3BCBC84A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170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11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70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3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13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4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56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5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13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6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59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7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754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8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80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9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80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10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039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C2B8-82AD-483A-B4C5-A3BCBC84A9B4}" type="slidenum">
              <a:rPr lang="en-US" smtClean="0"/>
              <a:t>11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Rayes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34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2209800"/>
          </a:xfrm>
          <a:prstGeom prst="roundRect">
            <a:avLst>
              <a:gd name="adj" fmla="val 6876"/>
            </a:avLst>
          </a:prstGeom>
          <a:solidFill>
            <a:srgbClr val="953735">
              <a:alpha val="81961"/>
            </a:srgbClr>
          </a:solidFill>
        </p:spPr>
        <p:txBody>
          <a:bodyPr>
            <a:noAutofit/>
          </a:bodyPr>
          <a:lstStyle>
            <a:lvl1pPr>
              <a:defRPr sz="7200" cap="sm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1371600"/>
          </a:xfrm>
          <a:prstGeom prst="roundRect">
            <a:avLst>
              <a:gd name="adj" fmla="val 9064"/>
            </a:avLst>
          </a:prstGeom>
          <a:solidFill>
            <a:srgbClr val="953735">
              <a:alpha val="81961"/>
            </a:srgb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140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840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1676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869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376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7229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8649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0961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28955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210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DC7-2F38-45CA-BEFE-F6A243E5FD04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311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4AECB"/>
            </a:gs>
            <a:gs pos="100000">
              <a:srgbClr val="B4AECB"/>
            </a:gs>
            <a:gs pos="80000">
              <a:srgbClr val="C7C3D8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5CDC7-2F38-45CA-BEFE-F6A243E5FD04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D7BB6-D8BD-4BAA-B646-871477B16A2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Subtitle 6"/>
          <p:cNvSpPr txBox="1">
            <a:spLocks/>
          </p:cNvSpPr>
          <p:nvPr/>
        </p:nvSpPr>
        <p:spPr>
          <a:xfrm>
            <a:off x="0" y="6553200"/>
            <a:ext cx="9160933" cy="309033"/>
          </a:xfrm>
          <a:prstGeom prst="rect">
            <a:avLst/>
          </a:prstGeom>
          <a:solidFill>
            <a:srgbClr val="4E456B">
              <a:alpha val="64706"/>
            </a:srgbClr>
          </a:solidFill>
        </p:spPr>
        <p:txBody>
          <a:bodyPr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1" name="Subtitle 6"/>
          <p:cNvSpPr txBox="1">
            <a:spLocks/>
          </p:cNvSpPr>
          <p:nvPr userDrawn="1"/>
        </p:nvSpPr>
        <p:spPr>
          <a:xfrm>
            <a:off x="7848600" y="6250516"/>
            <a:ext cx="1312333" cy="154517"/>
          </a:xfrm>
          <a:prstGeom prst="rect">
            <a:avLst/>
          </a:prstGeom>
          <a:solidFill>
            <a:srgbClr val="857AAA">
              <a:alpha val="64706"/>
            </a:srgbClr>
          </a:solidFill>
        </p:spPr>
        <p:txBody>
          <a:bodyPr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2" name="Subtitle 6"/>
          <p:cNvSpPr txBox="1">
            <a:spLocks/>
          </p:cNvSpPr>
          <p:nvPr userDrawn="1"/>
        </p:nvSpPr>
        <p:spPr>
          <a:xfrm>
            <a:off x="0" y="150283"/>
            <a:ext cx="1312333" cy="154517"/>
          </a:xfrm>
          <a:prstGeom prst="rect">
            <a:avLst/>
          </a:prstGeom>
          <a:solidFill>
            <a:srgbClr val="857AAA">
              <a:alpha val="64706"/>
            </a:srgbClr>
          </a:solidFill>
        </p:spPr>
        <p:txBody>
          <a:bodyPr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Subtitle 6"/>
          <p:cNvSpPr txBox="1">
            <a:spLocks/>
          </p:cNvSpPr>
          <p:nvPr userDrawn="1"/>
        </p:nvSpPr>
        <p:spPr>
          <a:xfrm>
            <a:off x="8686800" y="150283"/>
            <a:ext cx="457200" cy="77258"/>
          </a:xfrm>
          <a:prstGeom prst="rect">
            <a:avLst/>
          </a:prstGeom>
          <a:solidFill>
            <a:srgbClr val="857AAA">
              <a:alpha val="64706"/>
            </a:srgbClr>
          </a:solidFill>
        </p:spPr>
        <p:txBody>
          <a:bodyPr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5" name="Subtitle 6"/>
          <p:cNvSpPr txBox="1">
            <a:spLocks/>
          </p:cNvSpPr>
          <p:nvPr userDrawn="1"/>
        </p:nvSpPr>
        <p:spPr>
          <a:xfrm>
            <a:off x="8686800" y="6094942"/>
            <a:ext cx="457200" cy="77258"/>
          </a:xfrm>
          <a:prstGeom prst="rect">
            <a:avLst/>
          </a:prstGeom>
          <a:solidFill>
            <a:srgbClr val="857AAA">
              <a:alpha val="64706"/>
            </a:srgbClr>
          </a:solidFill>
        </p:spPr>
        <p:txBody>
          <a:bodyPr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7" name="Subtitle 6"/>
          <p:cNvSpPr txBox="1">
            <a:spLocks/>
          </p:cNvSpPr>
          <p:nvPr userDrawn="1"/>
        </p:nvSpPr>
        <p:spPr>
          <a:xfrm>
            <a:off x="0" y="6327774"/>
            <a:ext cx="457200" cy="77258"/>
          </a:xfrm>
          <a:prstGeom prst="rect">
            <a:avLst/>
          </a:prstGeom>
          <a:solidFill>
            <a:srgbClr val="857AAA">
              <a:alpha val="64706"/>
            </a:srgbClr>
          </a:solidFill>
        </p:spPr>
        <p:txBody>
          <a:bodyPr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89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E456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7200" kern="1200" cap="sm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7239000" y="-1981200"/>
            <a:ext cx="7315200" cy="7315200"/>
          </a:xfrm>
          <a:prstGeom prst="ellipse">
            <a:avLst/>
          </a:prstGeom>
          <a:solidFill>
            <a:srgbClr val="FFFFFF">
              <a:alpha val="1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0" y="1600200"/>
            <a:ext cx="9144000" cy="2286000"/>
          </a:xfrm>
          <a:prstGeom prst="rect">
            <a:avLst/>
          </a:prstGeom>
          <a:solidFill>
            <a:srgbClr val="857AAA">
              <a:alpha val="20000"/>
            </a:srgbClr>
          </a:solidFill>
        </p:spPr>
        <p:txBody>
          <a:bodyPr/>
          <a:lstStyle/>
          <a:p>
            <a:r>
              <a:rPr lang="en-US" dirty="0" smtClean="0"/>
              <a:t>Autonomous</a:t>
            </a:r>
            <a:br>
              <a:rPr lang="en-US" dirty="0" smtClean="0"/>
            </a:br>
            <a:r>
              <a:rPr lang="en-US" dirty="0" smtClean="0"/>
              <a:t>Robot Platform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0" y="4343400"/>
            <a:ext cx="9144000" cy="914400"/>
          </a:xfrm>
          <a:prstGeom prst="rect">
            <a:avLst/>
          </a:prstGeom>
          <a:solidFill>
            <a:srgbClr val="857AAA">
              <a:alpha val="20000"/>
            </a:srgbClr>
          </a:solidFill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ECE298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Paul </a:t>
            </a:r>
            <a:r>
              <a:rPr lang="en-US" sz="1800" dirty="0" err="1" smtClean="0">
                <a:solidFill>
                  <a:schemeClr val="bg1"/>
                </a:solidFill>
              </a:rPr>
              <a:t>Rayes</a:t>
            </a:r>
            <a:r>
              <a:rPr lang="en-US" sz="1800" dirty="0" smtClean="0">
                <a:solidFill>
                  <a:schemeClr val="bg1"/>
                </a:solidFill>
              </a:rPr>
              <a:t>, Jose Villegas, </a:t>
            </a:r>
            <a:r>
              <a:rPr lang="en-US" sz="1800" dirty="0" err="1" smtClean="0">
                <a:solidFill>
                  <a:schemeClr val="bg1"/>
                </a:solidFill>
              </a:rPr>
              <a:t>Rochella</a:t>
            </a:r>
            <a:r>
              <a:rPr lang="en-US" sz="1800" dirty="0" smtClean="0">
                <a:solidFill>
                  <a:schemeClr val="bg1"/>
                </a:solidFill>
              </a:rPr>
              <a:t> Robinson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-2667000" y="4343400"/>
            <a:ext cx="7315200" cy="7315200"/>
          </a:xfrm>
          <a:prstGeom prst="ellipse">
            <a:avLst/>
          </a:prstGeom>
          <a:solidFill>
            <a:srgbClr val="FFFFFF">
              <a:alpha val="1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85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1"/>
            <a:ext cx="7315200" cy="1600200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 smtClean="0"/>
              <a:t>to </a:t>
            </a:r>
            <a:r>
              <a:rPr lang="en-US" i="1" dirty="0"/>
              <a:t>develop a platform that simplifies getting into robotics by supplying mobility and communications</a:t>
            </a:r>
          </a:p>
        </p:txBody>
      </p:sp>
      <p:pic>
        <p:nvPicPr>
          <p:cNvPr id="4" name="Picture 3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5800" y="3048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8272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Short-term Goals (partial list)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Reliable</a:t>
            </a:r>
          </a:p>
          <a:p>
            <a:r>
              <a:rPr lang="en-US" sz="2800" dirty="0" smtClean="0"/>
              <a:t>Wireless communication</a:t>
            </a:r>
          </a:p>
          <a:p>
            <a:r>
              <a:rPr lang="en-US" sz="2800" dirty="0" smtClean="0"/>
              <a:t>Detects and avoids obstacles</a:t>
            </a:r>
          </a:p>
          <a:p>
            <a:r>
              <a:rPr lang="en-US" sz="2800" dirty="0" smtClean="0"/>
              <a:t>Creates a map of the </a:t>
            </a:r>
            <a:r>
              <a:rPr lang="en-US" sz="2800" dirty="0"/>
              <a:t>environment</a:t>
            </a:r>
          </a:p>
          <a:p>
            <a:r>
              <a:rPr lang="en-US" sz="2800" dirty="0"/>
              <a:t>Knows where it is and where it is going</a:t>
            </a:r>
          </a:p>
          <a:p>
            <a:r>
              <a:rPr lang="en-US" sz="2800" dirty="0" smtClean="0"/>
              <a:t>Goes to a point specified by the user</a:t>
            </a:r>
          </a:p>
          <a:p>
            <a:r>
              <a:rPr lang="en-US" sz="2800" dirty="0" smtClean="0"/>
              <a:t>Automatic Battery charging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542420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Previous Semesters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4419600"/>
            <a:ext cx="2895600" cy="1905000"/>
          </a:xfrm>
        </p:spPr>
        <p:txBody>
          <a:bodyPr>
            <a:normAutofit/>
          </a:bodyPr>
          <a:lstStyle/>
          <a:p>
            <a:pPr marL="169863" indent="-169863"/>
            <a:r>
              <a:rPr lang="en-US" sz="2000" dirty="0" smtClean="0"/>
              <a:t>First prototype on breadboards</a:t>
            </a:r>
          </a:p>
          <a:p>
            <a:pPr marL="169863" indent="-169863"/>
            <a:r>
              <a:rPr lang="en-US" sz="2000" dirty="0" smtClean="0"/>
              <a:t>Basic obstacle avoidance</a:t>
            </a:r>
            <a:endParaRPr lang="en-US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3048000" y="4419600"/>
            <a:ext cx="2895600" cy="1905000"/>
          </a:xfrm>
        </p:spPr>
        <p:txBody>
          <a:bodyPr>
            <a:normAutofit/>
          </a:bodyPr>
          <a:lstStyle/>
          <a:p>
            <a:pPr marL="169863" indent="-169863"/>
            <a:r>
              <a:rPr lang="en-US" sz="2000" dirty="0" smtClean="0"/>
              <a:t>Custom circuit boards</a:t>
            </a:r>
          </a:p>
          <a:p>
            <a:pPr marL="169863" indent="-169863"/>
            <a:r>
              <a:rPr lang="en-US" sz="2000" dirty="0" smtClean="0"/>
              <a:t>Partially custom structure</a:t>
            </a: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66950"/>
            <a:ext cx="2743200" cy="20574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4" b="9468"/>
          <a:stretch/>
        </p:blipFill>
        <p:spPr>
          <a:xfrm>
            <a:off x="3200400" y="2266950"/>
            <a:ext cx="2743200" cy="205030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0" name="Content Placeholder 4"/>
          <p:cNvSpPr txBox="1">
            <a:spLocks/>
          </p:cNvSpPr>
          <p:nvPr/>
        </p:nvSpPr>
        <p:spPr>
          <a:xfrm>
            <a:off x="304800" y="16764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Spring 2012</a:t>
            </a:r>
            <a:endParaRPr lang="en-US" dirty="0"/>
          </a:p>
        </p:txBody>
      </p:sp>
      <p:sp>
        <p:nvSpPr>
          <p:cNvPr id="11" name="Content Placeholder 7"/>
          <p:cNvSpPr txBox="1">
            <a:spLocks/>
          </p:cNvSpPr>
          <p:nvPr/>
        </p:nvSpPr>
        <p:spPr>
          <a:xfrm>
            <a:off x="3200400" y="16764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Fall 2012</a:t>
            </a:r>
            <a:endParaRPr lang="en-US" dirty="0"/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5943600" y="4419600"/>
            <a:ext cx="28956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-169863"/>
            <a:r>
              <a:rPr lang="en-US" sz="2000" dirty="0" smtClean="0"/>
              <a:t>Mostly custom structure</a:t>
            </a:r>
            <a:endParaRPr lang="en-US" sz="2000" dirty="0"/>
          </a:p>
          <a:p>
            <a:pPr marL="169863" indent="-169863"/>
            <a:r>
              <a:rPr lang="en-US" sz="2000" dirty="0"/>
              <a:t>Lots of planning</a:t>
            </a:r>
          </a:p>
          <a:p>
            <a:pPr marL="169863" indent="-169863"/>
            <a:r>
              <a:rPr lang="en-US" sz="2000" dirty="0" smtClean="0"/>
              <a:t>Basic obstacle avoidance again</a:t>
            </a:r>
          </a:p>
          <a:p>
            <a:pPr marL="169863" indent="-169863"/>
            <a:r>
              <a:rPr lang="en-US" sz="2000" dirty="0" smtClean="0"/>
              <a:t>Wireless</a:t>
            </a:r>
            <a:endParaRPr lang="en-US" sz="2000" dirty="0"/>
          </a:p>
        </p:txBody>
      </p:sp>
      <p:sp>
        <p:nvSpPr>
          <p:cNvPr id="14" name="Content Placeholder 7"/>
          <p:cNvSpPr txBox="1">
            <a:spLocks/>
          </p:cNvSpPr>
          <p:nvPr/>
        </p:nvSpPr>
        <p:spPr>
          <a:xfrm>
            <a:off x="6096000" y="16764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Spring 2013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286000"/>
            <a:ext cx="1828800" cy="13716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557" y="2945656"/>
            <a:ext cx="1828800" cy="13716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912482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Semester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Bump sensors</a:t>
            </a:r>
          </a:p>
          <a:p>
            <a:r>
              <a:rPr lang="en-US" sz="2800" dirty="0" smtClean="0"/>
              <a:t>Improved maneuverability</a:t>
            </a:r>
          </a:p>
          <a:p>
            <a:pPr lvl="1"/>
            <a:r>
              <a:rPr lang="en-US" sz="2400" dirty="0" smtClean="0"/>
              <a:t>2-wheel drive</a:t>
            </a:r>
          </a:p>
          <a:p>
            <a:pPr lvl="1"/>
            <a:r>
              <a:rPr lang="en-US" sz="2400" dirty="0" smtClean="0"/>
              <a:t>Lighter structure</a:t>
            </a:r>
          </a:p>
          <a:p>
            <a:pPr lvl="1"/>
            <a:r>
              <a:rPr lang="en-US" sz="2400" dirty="0" smtClean="0"/>
              <a:t>Omni wheels</a:t>
            </a:r>
          </a:p>
          <a:p>
            <a:r>
              <a:rPr lang="en-US" sz="2800" dirty="0" smtClean="0"/>
              <a:t>Wireless video</a:t>
            </a:r>
          </a:p>
          <a:p>
            <a:r>
              <a:rPr lang="en-US" sz="2800" dirty="0" smtClean="0"/>
              <a:t>Sends wireless data to C++ base program</a:t>
            </a:r>
          </a:p>
          <a:p>
            <a:pPr lvl="1"/>
            <a:r>
              <a:rPr lang="en-US" sz="2400" dirty="0" smtClean="0"/>
              <a:t>Nearby obstacles</a:t>
            </a:r>
          </a:p>
          <a:p>
            <a:pPr lvl="1"/>
            <a:r>
              <a:rPr lang="en-US" sz="2400" dirty="0" smtClean="0"/>
              <a:t>Direction robot is facing</a:t>
            </a:r>
            <a:endParaRPr lang="en-US" sz="2400" dirty="0"/>
          </a:p>
        </p:txBody>
      </p:sp>
      <p:pic>
        <p:nvPicPr>
          <p:cNvPr id="4" name="Picture 3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857A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764" y="5638800"/>
            <a:ext cx="516636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loud Callout 5"/>
          <p:cNvSpPr/>
          <p:nvPr/>
        </p:nvSpPr>
        <p:spPr>
          <a:xfrm>
            <a:off x="6629400" y="5711952"/>
            <a:ext cx="1143000" cy="612648"/>
          </a:xfrm>
          <a:prstGeom prst="cloudCallout">
            <a:avLst>
              <a:gd name="adj1" fmla="val 73549"/>
              <a:gd name="adj2" fmla="val -29735"/>
            </a:avLst>
          </a:prstGeom>
          <a:noFill/>
          <a:ln w="6350">
            <a:solidFill>
              <a:srgbClr val="4E4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3135020" rtl="0" eaLnBrk="1" latinLnBrk="0" hangingPunct="1">
              <a:defRPr sz="6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567510" algn="l" defTabSz="3135020" rtl="0" eaLnBrk="1" latinLnBrk="0" hangingPunct="1">
              <a:defRPr sz="6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135020" algn="l" defTabSz="3135020" rtl="0" eaLnBrk="1" latinLnBrk="0" hangingPunct="1">
              <a:defRPr sz="6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4702531" algn="l" defTabSz="3135020" rtl="0" eaLnBrk="1" latinLnBrk="0" hangingPunct="1">
              <a:defRPr sz="6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6270041" algn="l" defTabSz="3135020" rtl="0" eaLnBrk="1" latinLnBrk="0" hangingPunct="1">
              <a:defRPr sz="6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7837551" algn="l" defTabSz="3135020" rtl="0" eaLnBrk="1" latinLnBrk="0" hangingPunct="1">
              <a:defRPr sz="6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405061" algn="l" defTabSz="3135020" rtl="0" eaLnBrk="1" latinLnBrk="0" hangingPunct="1">
              <a:defRPr sz="6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0972571" algn="l" defTabSz="3135020" rtl="0" eaLnBrk="1" latinLnBrk="0" hangingPunct="1">
              <a:defRPr sz="6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2540082" algn="l" defTabSz="3135020" rtl="0" eaLnBrk="1" latinLnBrk="0" hangingPunct="1">
              <a:defRPr sz="6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>
                <a:solidFill>
                  <a:srgbClr val="4E456B"/>
                </a:solidFill>
              </a:rPr>
              <a:t>I think I’m lost…</a:t>
            </a:r>
            <a:endParaRPr lang="en-US" sz="1200" dirty="0">
              <a:solidFill>
                <a:srgbClr val="4E45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9706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Semester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228600" y="571500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en-US" b="0" dirty="0" smtClean="0"/>
              <a:t>Robot as of right now</a:t>
            </a:r>
          </a:p>
          <a:p>
            <a:pPr algn="ctr"/>
            <a:r>
              <a:rPr lang="en-US" b="0" dirty="0" smtClean="0"/>
              <a:t>Has obstacle avoidance again and wireless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295400"/>
            <a:ext cx="5816600" cy="436245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496129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62710" y="228600"/>
            <a:ext cx="5418580" cy="6400800"/>
          </a:xfrm>
          <a:prstGeom prst="rect">
            <a:avLst/>
          </a:prstGeom>
          <a:noFill/>
          <a:ln w="1524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4648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Dead reckoning</a:t>
            </a:r>
          </a:p>
          <a:p>
            <a:pPr lvl="1"/>
            <a:r>
              <a:rPr lang="en-US" sz="2400" dirty="0" smtClean="0"/>
              <a:t>Where robot is, what direction it is facing, where it is going</a:t>
            </a:r>
          </a:p>
          <a:p>
            <a:r>
              <a:rPr lang="en-US" sz="2800" dirty="0" smtClean="0"/>
              <a:t>Map creation</a:t>
            </a:r>
          </a:p>
          <a:p>
            <a:r>
              <a:rPr lang="en-US" sz="2800" dirty="0" smtClean="0"/>
              <a:t>Navigation</a:t>
            </a:r>
            <a:endParaRPr lang="en-US" sz="2800" dirty="0" smtClean="0"/>
          </a:p>
          <a:p>
            <a:r>
              <a:rPr lang="en-US" sz="2800" dirty="0" smtClean="0"/>
              <a:t>Multiple ultrasonic sensors</a:t>
            </a:r>
          </a:p>
          <a:p>
            <a:pPr lvl="1"/>
            <a:r>
              <a:rPr lang="en-US" sz="2400" dirty="0" smtClean="0"/>
              <a:t>Improved speed</a:t>
            </a:r>
          </a:p>
          <a:p>
            <a:r>
              <a:rPr lang="en-US" sz="2800" dirty="0" smtClean="0"/>
              <a:t>Simplified 1- or 2-board design</a:t>
            </a:r>
          </a:p>
          <a:p>
            <a:pPr lvl="1"/>
            <a:r>
              <a:rPr lang="en-US" sz="2400" dirty="0" smtClean="0"/>
              <a:t>Cheaper, faster to build, easier to use</a:t>
            </a:r>
          </a:p>
          <a:p>
            <a:pPr lvl="1"/>
            <a:r>
              <a:rPr lang="en-US" sz="2400" dirty="0" smtClean="0"/>
              <a:t>Less flexibility, slightly harder to upgrade</a:t>
            </a:r>
          </a:p>
          <a:p>
            <a:r>
              <a:rPr lang="en-US" sz="2800" dirty="0" smtClean="0"/>
              <a:t>Faster microprocessor</a:t>
            </a:r>
          </a:p>
        </p:txBody>
      </p:sp>
      <p:sp>
        <p:nvSpPr>
          <p:cNvPr id="4" name="AutoShape 2" descr="http://www.clker.com/cliparts/V/5/x/y/m/V/christmas-ornament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www.clker.com/cliparts/V/5/x/y/m/V/christmas-ornaments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www.clker.com/cliparts/V/5/x/y/m/V/christmas-ornaments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3" name="Picture 9" descr="http://www.clker.com/cliparts/V/5/x/y/m/V/christmas-ornaments-hi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rgbClr val="857A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9000" contrast="-7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852"/>
          <a:stretch/>
        </p:blipFill>
        <p:spPr bwMode="auto">
          <a:xfrm>
            <a:off x="8718248" y="228600"/>
            <a:ext cx="388582" cy="66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8610600" y="228600"/>
            <a:ext cx="228600" cy="68263"/>
          </a:xfrm>
          <a:prstGeom prst="rect">
            <a:avLst/>
          </a:prstGeom>
          <a:solidFill>
            <a:srgbClr val="B4A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5" name="Picture 11" descr="http://yamahahometheatre.org/wp-content/uploads/2013/11/simple-christmas-tree-clipartfree-clipart-n-images--three-free-christmas-tree-images-tqkqerft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116659"/>
            <a:ext cx="521208" cy="52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5-Point Star 8"/>
          <p:cNvSpPr/>
          <p:nvPr/>
        </p:nvSpPr>
        <p:spPr>
          <a:xfrm>
            <a:off x="76200" y="6065520"/>
            <a:ext cx="182880" cy="182880"/>
          </a:xfrm>
          <a:prstGeom prst="star5">
            <a:avLst>
              <a:gd name="adj" fmla="val 27342"/>
              <a:gd name="hf" fmla="val 105146"/>
              <a:gd name="vf" fmla="val 110557"/>
            </a:avLst>
          </a:prstGeom>
          <a:solidFill>
            <a:srgbClr val="FFFFFF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5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Step: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Create map with </a:t>
            </a:r>
            <a:r>
              <a:rPr lang="en-US" sz="2800" dirty="0" err="1" smtClean="0"/>
              <a:t>x,y</a:t>
            </a:r>
            <a:r>
              <a:rPr lang="en-US" sz="2800" dirty="0" smtClean="0"/>
              <a:t> positions</a:t>
            </a:r>
          </a:p>
          <a:p>
            <a:pPr lvl="1"/>
            <a:r>
              <a:rPr lang="en-US" sz="2400" dirty="0" smtClean="0"/>
              <a:t>“Explore Mode”: Robot explores, creating a map</a:t>
            </a:r>
          </a:p>
          <a:p>
            <a:r>
              <a:rPr lang="en-US" sz="2800" dirty="0" smtClean="0"/>
              <a:t>Send map to base and display on screen</a:t>
            </a:r>
          </a:p>
          <a:p>
            <a:r>
              <a:rPr lang="en-US" sz="2800" dirty="0" smtClean="0"/>
              <a:t>Able to click on point and robot will go there</a:t>
            </a:r>
          </a:p>
          <a:p>
            <a:r>
              <a:rPr lang="en-US" sz="2800" dirty="0" smtClean="0"/>
              <a:t>Able to find itself after being power cycled and/or moved</a:t>
            </a:r>
          </a:p>
          <a:p>
            <a:r>
              <a:rPr lang="en-US" sz="2800" dirty="0" smtClean="0"/>
              <a:t>Beacons at known positions</a:t>
            </a:r>
          </a:p>
          <a:p>
            <a:pPr lvl="1"/>
            <a:r>
              <a:rPr lang="en-US" sz="2400" dirty="0" smtClean="0"/>
              <a:t>one required, more will improve accuracy</a:t>
            </a:r>
          </a:p>
        </p:txBody>
      </p:sp>
    </p:spTree>
    <p:extLst>
      <p:ext uri="{BB962C8B-B14F-4D97-AF65-F5344CB8AC3E}">
        <p14:creationId xmlns:p14="http://schemas.microsoft.com/office/powerpoint/2010/main" val="33067082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Failures / 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Dead reckoning is very, very </a:t>
            </a:r>
            <a:r>
              <a:rPr lang="en-US" sz="2800" dirty="0" smtClean="0"/>
              <a:t>hard</a:t>
            </a:r>
          </a:p>
          <a:p>
            <a:r>
              <a:rPr lang="en-US" sz="2800" dirty="0" smtClean="0"/>
              <a:t>Don’t overcomplicate things</a:t>
            </a:r>
          </a:p>
          <a:p>
            <a:r>
              <a:rPr lang="en-US" sz="2800" dirty="0" smtClean="0"/>
              <a:t>Seeing </a:t>
            </a:r>
            <a:r>
              <a:rPr lang="en-US" sz="2800" dirty="0" smtClean="0"/>
              <a:t>what is happening </a:t>
            </a:r>
            <a:r>
              <a:rPr lang="en-US" sz="2800" dirty="0" smtClean="0"/>
              <a:t>is important</a:t>
            </a:r>
            <a:endParaRPr lang="en-US" sz="2800" dirty="0" smtClean="0"/>
          </a:p>
          <a:p>
            <a:pPr lvl="1"/>
            <a:r>
              <a:rPr lang="en-US" sz="2400" dirty="0" err="1"/>
              <a:t>e</a:t>
            </a:r>
            <a:r>
              <a:rPr lang="en-US" sz="2400" dirty="0" err="1" smtClean="0"/>
              <a:t>.x</a:t>
            </a:r>
            <a:r>
              <a:rPr lang="en-US" sz="2400" dirty="0" smtClean="0"/>
              <a:t>., </a:t>
            </a:r>
            <a:r>
              <a:rPr lang="en-US" sz="2400" dirty="0" smtClean="0"/>
              <a:t>DMM, oscilloscope, logic analyzer</a:t>
            </a:r>
          </a:p>
          <a:p>
            <a:pPr lvl="1"/>
            <a:r>
              <a:rPr lang="en-US" sz="2000" dirty="0" smtClean="0"/>
              <a:t>Add more test points</a:t>
            </a:r>
            <a:endParaRPr lang="en-US" sz="2400" dirty="0"/>
          </a:p>
          <a:p>
            <a:r>
              <a:rPr lang="en-US" sz="2800" dirty="0"/>
              <a:t>Document</a:t>
            </a:r>
          </a:p>
          <a:p>
            <a:pPr lvl="1"/>
            <a:endParaRPr lang="en-US" sz="2400" dirty="0" smtClean="0"/>
          </a:p>
          <a:p>
            <a:endParaRPr lang="en-US" dirty="0" smtClean="0"/>
          </a:p>
        </p:txBody>
      </p:sp>
      <p:pic>
        <p:nvPicPr>
          <p:cNvPr id="6" name="Picture 5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61722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61722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498" y="61722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298" y="61722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098" y="61722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029200" y="59436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52098" y="59436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61698" y="59436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656898" y="59436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298" y="55626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498" y="55626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698" y="55626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898" y="52578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2578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File:Robot.sv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B4AEC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953000"/>
            <a:ext cx="32289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111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E456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7200" kern="1200" cap="sm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7239000" y="-1981200"/>
            <a:ext cx="7315200" cy="7315200"/>
          </a:xfrm>
          <a:prstGeom prst="ellipse">
            <a:avLst/>
          </a:prstGeom>
          <a:solidFill>
            <a:srgbClr val="FFFFFF">
              <a:alpha val="1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-2667000" y="4343400"/>
            <a:ext cx="7315200" cy="7315200"/>
          </a:xfrm>
          <a:prstGeom prst="ellipse">
            <a:avLst/>
          </a:prstGeom>
          <a:solidFill>
            <a:srgbClr val="FFFFFF">
              <a:alpha val="1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5"/>
          <p:cNvSpPr>
            <a:spLocks noGrp="1"/>
          </p:cNvSpPr>
          <p:nvPr>
            <p:ph type="ctrTitle"/>
          </p:nvPr>
        </p:nvSpPr>
        <p:spPr>
          <a:xfrm>
            <a:off x="0" y="1600200"/>
            <a:ext cx="9144000" cy="2286000"/>
          </a:xfrm>
          <a:prstGeom prst="rect">
            <a:avLst/>
          </a:prstGeom>
          <a:solidFill>
            <a:srgbClr val="857AAA">
              <a:alpha val="20000"/>
            </a:srgbClr>
          </a:solidFill>
        </p:spPr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0733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obot">
      <a:majorFont>
        <a:latin typeface="Plantagenet Cherokee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306</Words>
  <Application>Microsoft Office PowerPoint</Application>
  <PresentationFormat>On-screen Show (4:3)</PresentationFormat>
  <Paragraphs>88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Autonomous Robot Platform</vt:lpstr>
      <vt:lpstr>Overall Goal</vt:lpstr>
      <vt:lpstr>Short-term Goals (partial list)</vt:lpstr>
      <vt:lpstr>Previous Semesters</vt:lpstr>
      <vt:lpstr>This Semester</vt:lpstr>
      <vt:lpstr>This Semester</vt:lpstr>
      <vt:lpstr>PowerPoint Presentation</vt:lpstr>
      <vt:lpstr>Next Steps</vt:lpstr>
      <vt:lpstr>Next Step: Map</vt:lpstr>
      <vt:lpstr>Failures / Lessons Learned</vt:lpstr>
      <vt:lpstr>Questions</vt:lpstr>
    </vt:vector>
  </TitlesOfParts>
  <Company>South Mountain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Autonomous Robot Platform</dc:title>
  <dc:creator>CTSAdmin</dc:creator>
  <cp:lastModifiedBy>Paul Rayes</cp:lastModifiedBy>
  <cp:revision>61</cp:revision>
  <cp:lastPrinted>2012-12-07T17:54:02Z</cp:lastPrinted>
  <dcterms:created xsi:type="dcterms:W3CDTF">2012-11-30T17:42:49Z</dcterms:created>
  <dcterms:modified xsi:type="dcterms:W3CDTF">2013-12-06T11:50:06Z</dcterms:modified>
</cp:coreProperties>
</file>